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61" r:id="rId3"/>
    <p:sldId id="257" r:id="rId4"/>
    <p:sldId id="262" r:id="rId5"/>
    <p:sldId id="258" r:id="rId6"/>
    <p:sldId id="263" r:id="rId7"/>
    <p:sldId id="259" r:id="rId8"/>
    <p:sldId id="264" r:id="rId9"/>
    <p:sldId id="265" r:id="rId10"/>
    <p:sldId id="260"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5" d="100"/>
          <a:sy n="75" d="100"/>
        </p:scale>
        <p:origin x="54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fr-FR" smtClean="0"/>
              <a:t>Modifiez le style du titre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5/22/2021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5/22/2021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fr-FR" smtClean="0"/>
              <a:t>Modifiez le style du titre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7" name="Date Placeholder 6"/>
          <p:cNvSpPr>
            <a:spLocks noGrp="1"/>
          </p:cNvSpPr>
          <p:nvPr>
            <p:ph type="dt" sz="half" idx="10"/>
          </p:nvPr>
        </p:nvSpPr>
        <p:spPr/>
        <p:txBody>
          <a:bodyPr/>
          <a:lstStyle/>
          <a:p>
            <a:fld id="{1160EA64-D806-43AC-9DF2-F8C432F32B4C}" type="datetimeFigureOut">
              <a:rPr lang="en-US" dirty="0"/>
              <a:t>5/22/2021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5/22/2021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1583436" y="3143250"/>
            <a:ext cx="4270248" cy="2596776"/>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7" name="Date Placeholder 6"/>
          <p:cNvSpPr>
            <a:spLocks noGrp="1"/>
          </p:cNvSpPr>
          <p:nvPr>
            <p:ph type="dt" sz="half" idx="10"/>
          </p:nvPr>
        </p:nvSpPr>
        <p:spPr/>
        <p:txBody>
          <a:bodyPr/>
          <a:lstStyle/>
          <a:p>
            <a:fld id="{4F7D4976-E339-4826-83B7-FBD03F55ECF8}" type="datetimeFigureOut">
              <a:rPr lang="en-US" dirty="0"/>
              <a:t>5/22/2021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‹N°›</a:t>
            </a:fld>
            <a:endParaRPr lang="en-US" dirty="0"/>
          </a:p>
        </p:txBody>
      </p:sp>
      <p:sp>
        <p:nvSpPr>
          <p:cNvPr id="10" name="Title 9"/>
          <p:cNvSpPr>
            <a:spLocks noGrp="1"/>
          </p:cNvSpPr>
          <p:nvPr>
            <p:ph type="title"/>
          </p:nvPr>
        </p:nvSpPr>
        <p:spPr/>
        <p:txBody>
          <a:bodyPr/>
          <a:lstStyle/>
          <a:p>
            <a:r>
              <a:rPr lang="fr-FR" smtClean="0"/>
              <a:t>Modifiez le style du titre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5/22/2021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5/22/2021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fr-FR" smtClean="0"/>
              <a:t>Modifiez le style du titre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9" name="Date Placeholder 8"/>
          <p:cNvSpPr>
            <a:spLocks noGrp="1"/>
          </p:cNvSpPr>
          <p:nvPr>
            <p:ph type="dt" sz="half" idx="10"/>
          </p:nvPr>
        </p:nvSpPr>
        <p:spPr/>
        <p:txBody>
          <a:bodyPr/>
          <a:lstStyle/>
          <a:p>
            <a:fld id="{D1BE4249-C0D0-4B06-8692-E8BB871AF643}" type="datetimeFigureOut">
              <a:rPr lang="en-US" dirty="0"/>
              <a:t>5/22/2021</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5/22/2021</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5/22/2021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5/22/2021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5/22/2021</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00200" y="1408844"/>
            <a:ext cx="8991600" cy="1645920"/>
          </a:xfrm>
        </p:spPr>
        <p:txBody>
          <a:bodyPr>
            <a:normAutofit/>
          </a:bodyPr>
          <a:lstStyle/>
          <a:p>
            <a:r>
              <a:rPr lang="fr-FR" sz="7200" dirty="0" smtClean="0"/>
              <a:t>IPEIB</a:t>
            </a:r>
            <a:endParaRPr lang="fr-FR" sz="7200" dirty="0"/>
          </a:p>
        </p:txBody>
      </p:sp>
      <p:sp>
        <p:nvSpPr>
          <p:cNvPr id="3" name="Sous-titre 2"/>
          <p:cNvSpPr>
            <a:spLocks noGrp="1"/>
          </p:cNvSpPr>
          <p:nvPr>
            <p:ph type="subTitle" idx="1"/>
          </p:nvPr>
        </p:nvSpPr>
        <p:spPr>
          <a:xfrm>
            <a:off x="2695194" y="3730244"/>
            <a:ext cx="6801612" cy="1239894"/>
          </a:xfrm>
        </p:spPr>
        <p:txBody>
          <a:bodyPr>
            <a:normAutofit lnSpcReduction="10000"/>
          </a:bodyPr>
          <a:lstStyle/>
          <a:p>
            <a:r>
              <a:rPr lang="fr-FR" dirty="0" smtClean="0"/>
              <a:t>Groupes : MP2/PC2</a:t>
            </a:r>
          </a:p>
          <a:p>
            <a:r>
              <a:rPr lang="fr-FR" dirty="0" smtClean="0"/>
              <a:t>Cours de français : Concours 2011</a:t>
            </a:r>
          </a:p>
          <a:p>
            <a:r>
              <a:rPr lang="fr-FR" dirty="0" smtClean="0"/>
              <a:t>Proposé par : Mme </a:t>
            </a:r>
            <a:r>
              <a:rPr lang="fr-FR" dirty="0" err="1" smtClean="0"/>
              <a:t>Hajer</a:t>
            </a:r>
            <a:r>
              <a:rPr lang="fr-FR" dirty="0" smtClean="0"/>
              <a:t> Haddad</a:t>
            </a:r>
            <a:endParaRPr lang="fr-FR" dirty="0"/>
          </a:p>
        </p:txBody>
      </p:sp>
    </p:spTree>
    <p:extLst>
      <p:ext uri="{BB962C8B-B14F-4D97-AF65-F5344CB8AC3E}">
        <p14:creationId xmlns:p14="http://schemas.microsoft.com/office/powerpoint/2010/main" val="1660251471"/>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Concours Toutes Options </a:t>
            </a:r>
            <a:r>
              <a:rPr lang="fr-FR" dirty="0" smtClean="0"/>
              <a:t>   Epreuve </a:t>
            </a:r>
            <a:r>
              <a:rPr lang="fr-FR" dirty="0"/>
              <a:t>de </a:t>
            </a:r>
            <a:r>
              <a:rPr lang="fr-FR" dirty="0" smtClean="0"/>
              <a:t>Français: </a:t>
            </a:r>
            <a:r>
              <a:rPr lang="fr-FR" dirty="0"/>
              <a:t>	</a:t>
            </a:r>
          </a:p>
        </p:txBody>
      </p:sp>
      <p:sp>
        <p:nvSpPr>
          <p:cNvPr id="3" name="Espace réservé du contenu 2"/>
          <p:cNvSpPr>
            <a:spLocks noGrp="1"/>
          </p:cNvSpPr>
          <p:nvPr>
            <p:ph idx="1"/>
          </p:nvPr>
        </p:nvSpPr>
        <p:spPr>
          <a:xfrm>
            <a:off x="914400" y="2790444"/>
            <a:ext cx="10680700" cy="3101983"/>
          </a:xfrm>
        </p:spPr>
        <p:txBody>
          <a:bodyPr>
            <a:normAutofit/>
          </a:bodyPr>
          <a:lstStyle/>
          <a:p>
            <a:pPr>
              <a:buFont typeface="Wingdings" panose="05000000000000000000" pitchFamily="2" charset="2"/>
              <a:buChar char="Ø"/>
            </a:pPr>
            <a:r>
              <a:rPr lang="fr-FR" b="1" dirty="0" smtClean="0"/>
              <a:t>Résumé </a:t>
            </a:r>
            <a:r>
              <a:rPr lang="fr-FR" b="1" dirty="0"/>
              <a:t>de texte : 10 points</a:t>
            </a:r>
          </a:p>
          <a:p>
            <a:pPr marL="0" indent="0">
              <a:buNone/>
            </a:pPr>
            <a:r>
              <a:rPr lang="fr-FR" dirty="0"/>
              <a:t>Vous résumerez le texte suivant en 130 mots (un écart de </a:t>
            </a:r>
            <a:r>
              <a:rPr lang="fr-FR" dirty="0" smtClean="0"/>
              <a:t>10% </a:t>
            </a:r>
            <a:r>
              <a:rPr lang="fr-FR" dirty="0"/>
              <a:t>en plus ou en moins est toléré). Vous indiquerez à la fin du résumé le nombre de mots utilisés</a:t>
            </a:r>
            <a:r>
              <a:rPr lang="fr-FR" dirty="0" smtClean="0"/>
              <a:t>.</a:t>
            </a:r>
          </a:p>
          <a:p>
            <a:pPr marL="0" indent="0">
              <a:buNone/>
            </a:pPr>
            <a:endParaRPr lang="fr-FR" dirty="0"/>
          </a:p>
          <a:p>
            <a:pPr>
              <a:buFont typeface="Wingdings" panose="05000000000000000000" pitchFamily="2" charset="2"/>
              <a:buChar char="Ø"/>
            </a:pPr>
            <a:r>
              <a:rPr lang="fr-FR" sz="1500" dirty="0"/>
              <a:t>NB : Il est à rappeler que le résumé n'est pas un assemblage de morceaux de textes empruntés à l'original. mais un texte personnel, réduit, fidèle à l'esprit du texte initial. Le jury sera particulièrement attentif à cet aspect </a:t>
            </a:r>
            <a:r>
              <a:rPr lang="fr-FR" sz="1500" dirty="0" smtClean="0"/>
              <a:t>essentiel. Pour </a:t>
            </a:r>
            <a:r>
              <a:rPr lang="fr-FR" sz="1500" dirty="0"/>
              <a:t>le décompte des mots, il est convenu que « c'est-à-dire » compte pour quatre mots.</a:t>
            </a:r>
          </a:p>
          <a:p>
            <a:endParaRPr lang="fr-FR" dirty="0"/>
          </a:p>
        </p:txBody>
      </p:sp>
    </p:spTree>
    <p:extLst>
      <p:ext uri="{BB962C8B-B14F-4D97-AF65-F5344CB8AC3E}">
        <p14:creationId xmlns:p14="http://schemas.microsoft.com/office/powerpoint/2010/main" val="7889441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81877" y="927101"/>
            <a:ext cx="10561983" cy="5826538"/>
          </a:xfrm>
        </p:spPr>
        <p:txBody>
          <a:bodyPr/>
          <a:lstStyle/>
          <a:p>
            <a:pPr marL="0" indent="0" algn="ctr">
              <a:buNone/>
            </a:pPr>
            <a:r>
              <a:rPr lang="fr-FR" b="1" i="1" u="sng" dirty="0" smtClean="0"/>
              <a:t>TEXTE</a:t>
            </a:r>
          </a:p>
          <a:p>
            <a:pPr algn="just"/>
            <a:r>
              <a:rPr lang="fr-FR" dirty="0" smtClean="0"/>
              <a:t>Sommes-nous </a:t>
            </a:r>
            <a:r>
              <a:rPr lang="fr-FR" dirty="0"/>
              <a:t>seuls dans l'Univers ? Si les extraterrestres existent, où sont-ils ? Y-a-t-il des niches qui abritent la vie ? Si oui, sont-elles nombreuses ? Si non, en quoi notre environnement est-il si particulier ? L'humanité se pose ces questions depuis la nuit des temps sans pouvoir y répondre, l'absence de preuves n'étant pas la preuve de l'absence. Mais les fantastiques progrès de nos connaissances dans le domaine de l'astronomie nous permettent maintenant de sonder le cœur des astres du système solaire et d'explorer les environs des étoiles les plus proches de nous. Si la vie existe au delà de la Terre, nous avons une bonne chance de la découvrir au cours de ce siècle. </a:t>
            </a:r>
          </a:p>
          <a:p>
            <a:pPr algn="just"/>
            <a:r>
              <a:rPr lang="fr-FR" dirty="0"/>
              <a:t>  De nos jours, aucun scientifique n'accorde le moindre crédit aux histoires de « soucoupes volantes ». Les milliers d'astronomes professionnels qui scrutent le ciel chaque jour et chaque nuit dans toutes les directions et dans toutes les longueurs d'onde, n'ont jamais trouvé la moindre trace de visite extraterrestre et aucune preuve scientifique de la présence de « visiteurs » venus d'ailleurs n'a jamais été apportée. Les auteurs de romans ou de films de science-fiction ont rivalisé d'imagination pour évoquer les extraterrestres en leur donnant quelquefois des têtes de monstres habillés d'armures moyenâgeuses. Mais il est probable que la découverte de vie extraterrestre, si elle a lieu un jour, nous montrera que la nature a encore plus d'imagination que le plus brillant des auteurs.</a:t>
            </a:r>
          </a:p>
          <a:p>
            <a:pPr algn="just"/>
            <a:endParaRPr lang="fr-FR" dirty="0"/>
          </a:p>
        </p:txBody>
      </p:sp>
    </p:spTree>
    <p:extLst>
      <p:ext uri="{BB962C8B-B14F-4D97-AF65-F5344CB8AC3E}">
        <p14:creationId xmlns:p14="http://schemas.microsoft.com/office/powerpoint/2010/main" val="28999275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56536" y="291592"/>
            <a:ext cx="7729728" cy="483108"/>
          </a:xfrm>
        </p:spPr>
        <p:txBody>
          <a:bodyPr>
            <a:normAutofit fontScale="90000"/>
          </a:bodyPr>
          <a:lstStyle/>
          <a:p>
            <a:r>
              <a:rPr lang="fr-FR" dirty="0" smtClean="0"/>
              <a:t>Les idées à retenir dans le résumé:</a:t>
            </a:r>
            <a:endParaRPr lang="fr-FR" dirty="0"/>
          </a:p>
        </p:txBody>
      </p:sp>
      <p:sp>
        <p:nvSpPr>
          <p:cNvPr id="3" name="Espace réservé du contenu 2"/>
          <p:cNvSpPr>
            <a:spLocks noGrp="1"/>
          </p:cNvSpPr>
          <p:nvPr>
            <p:ph idx="1"/>
          </p:nvPr>
        </p:nvSpPr>
        <p:spPr>
          <a:xfrm>
            <a:off x="685800" y="1088644"/>
            <a:ext cx="10871200" cy="5528056"/>
          </a:xfrm>
        </p:spPr>
        <p:txBody>
          <a:bodyPr/>
          <a:lstStyle/>
          <a:p>
            <a:pPr algn="just"/>
            <a:r>
              <a:rPr lang="fr-FR" dirty="0" smtClean="0"/>
              <a:t>D’abord comme vous remarquez, le texte commence par une série de questions qui prennent une place importante dans le début du 1</a:t>
            </a:r>
            <a:r>
              <a:rPr lang="fr-FR" baseline="30000" dirty="0" smtClean="0"/>
              <a:t>er</a:t>
            </a:r>
            <a:r>
              <a:rPr lang="fr-FR" dirty="0" smtClean="0"/>
              <a:t> paragraphe</a:t>
            </a:r>
            <a:r>
              <a:rPr lang="fr-FR" dirty="0" smtClean="0">
                <a:sym typeface="Symbol" panose="05050102010706020507" pitchFamily="18" charset="2"/>
              </a:rPr>
              <a:t> là, l’étudiant peut être confus et ne saurait pas commencer mais d’un point de vue méthodique le fait de reformuler ces interrogations en une ou deux questions au grand maximum pour commencer n’est pas une faute, l’essentiel que la question résume toute l’idée et n’énumère pas les faits  bref ,la question doit prendre la place d’un argument dans le résumé.  Ainsi on peut commencer par exemple par:</a:t>
            </a:r>
          </a:p>
          <a:p>
            <a:pPr algn="just"/>
            <a:r>
              <a:rPr lang="fr-FR" dirty="0">
                <a:sym typeface="Symbol" panose="05050102010706020507" pitchFamily="18" charset="2"/>
              </a:rPr>
              <a:t></a:t>
            </a:r>
            <a:r>
              <a:rPr lang="fr-FR" dirty="0" smtClean="0"/>
              <a:t>Peut-on entériner (confirmer) l’existence d’autres créatures au-delà de la terre ?</a:t>
            </a:r>
          </a:p>
          <a:p>
            <a:pPr algn="just"/>
            <a:r>
              <a:rPr lang="fr-FR" dirty="0" smtClean="0"/>
              <a:t>Où encore commencer par une phrase affirmative telle que:</a:t>
            </a:r>
          </a:p>
          <a:p>
            <a:pPr algn="just"/>
            <a:r>
              <a:rPr lang="fr-FR" dirty="0">
                <a:sym typeface="Symbol" panose="05050102010706020507" pitchFamily="18" charset="2"/>
              </a:rPr>
              <a:t></a:t>
            </a:r>
            <a:r>
              <a:rPr lang="fr-FR" dirty="0" smtClean="0"/>
              <a:t>Incessantes demeurent les questions au sujet de l’existence d’une vie extraterrestre.       Où aussi :</a:t>
            </a:r>
          </a:p>
          <a:p>
            <a:pPr algn="just"/>
            <a:r>
              <a:rPr lang="fr-FR" dirty="0">
                <a:sym typeface="Symbol" panose="05050102010706020507" pitchFamily="18" charset="2"/>
              </a:rPr>
              <a:t></a:t>
            </a:r>
            <a:r>
              <a:rPr lang="fr-FR" dirty="0" smtClean="0">
                <a:sym typeface="Symbol" panose="05050102010706020507" pitchFamily="18" charset="2"/>
              </a:rPr>
              <a:t>Sceptique encore au sujet d’une vie extraterrestre, l’homme ne cesse d’en détecter la moindre empreinte.</a:t>
            </a:r>
          </a:p>
          <a:p>
            <a:pPr algn="just"/>
            <a:r>
              <a:rPr lang="fr-FR" dirty="0" smtClean="0">
                <a:sym typeface="Symbol" panose="05050102010706020507" pitchFamily="18" charset="2"/>
              </a:rPr>
              <a:t>Ensuite les autres idées à garder dans le résumé sont:</a:t>
            </a:r>
          </a:p>
          <a:p>
            <a:pPr algn="just"/>
            <a:r>
              <a:rPr lang="fr-FR" dirty="0" smtClean="0">
                <a:sym typeface="Symbol" panose="05050102010706020507" pitchFamily="18" charset="2"/>
              </a:rPr>
              <a:t>le rôle du progrès scientifique à </a:t>
            </a:r>
            <a:r>
              <a:rPr lang="fr-FR" dirty="0" smtClean="0">
                <a:sym typeface="Symbol" panose="05050102010706020507" pitchFamily="18" charset="2"/>
              </a:rPr>
              <a:t>poursuivre</a:t>
            </a:r>
            <a:r>
              <a:rPr lang="fr-FR" dirty="0" smtClean="0">
                <a:sym typeface="Symbol" panose="05050102010706020507" pitchFamily="18" charset="2"/>
              </a:rPr>
              <a:t> </a:t>
            </a:r>
            <a:r>
              <a:rPr lang="fr-FR" dirty="0" smtClean="0">
                <a:sym typeface="Symbol" panose="05050102010706020507" pitchFamily="18" charset="2"/>
              </a:rPr>
              <a:t>les recherches astronomiques afin de parvenir à prouver la présence des extraterrestres jusqu’à présent absents.</a:t>
            </a:r>
          </a:p>
          <a:p>
            <a:pPr algn="just"/>
            <a:r>
              <a:rPr lang="fr-FR" dirty="0" smtClean="0">
                <a:sym typeface="Symbol" panose="05050102010706020507" pitchFamily="18" charset="2"/>
              </a:rPr>
              <a:t>L’image que nous pouvons faire </a:t>
            </a:r>
            <a:r>
              <a:rPr lang="fr-FR" dirty="0" smtClean="0">
                <a:sym typeface="Symbol" panose="05050102010706020507" pitchFamily="18" charset="2"/>
              </a:rPr>
              <a:t>de </a:t>
            </a:r>
            <a:r>
              <a:rPr lang="fr-FR" dirty="0" smtClean="0">
                <a:sym typeface="Symbol" panose="05050102010706020507" pitchFamily="18" charset="2"/>
              </a:rPr>
              <a:t>ces créatures relève encore de l’imagination </a:t>
            </a:r>
            <a:r>
              <a:rPr lang="fr-FR" dirty="0" smtClean="0">
                <a:sym typeface="Symbol" panose="05050102010706020507" pitchFamily="18" charset="2"/>
              </a:rPr>
              <a:t>humaine, </a:t>
            </a:r>
            <a:r>
              <a:rPr lang="fr-FR" dirty="0" smtClean="0">
                <a:sym typeface="Symbol" panose="05050102010706020507" pitchFamily="18" charset="2"/>
              </a:rPr>
              <a:t>inspirée par les romans de science-fiction.</a:t>
            </a:r>
            <a:endParaRPr lang="fr-FR" dirty="0"/>
          </a:p>
        </p:txBody>
      </p:sp>
    </p:spTree>
    <p:extLst>
      <p:ext uri="{BB962C8B-B14F-4D97-AF65-F5344CB8AC3E}">
        <p14:creationId xmlns:p14="http://schemas.microsoft.com/office/powerpoint/2010/main" val="176865832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22626" y="1137479"/>
            <a:ext cx="10005392" cy="5435227"/>
          </a:xfrm>
        </p:spPr>
        <p:txBody>
          <a:bodyPr/>
          <a:lstStyle/>
          <a:p>
            <a:pPr algn="just"/>
            <a:r>
              <a:rPr lang="fr-FR" dirty="0"/>
              <a:t>A la fin du XIXe siècle, plusieurs astronomes ont annoncé la présence de canaux à la surface de Mars. Beaucoup y ont vu une preuve de l'existence d'une civilisation sur cette planète, ce qui a favorisé le mythe des Martiens. En fait, les turbulences de l'atmosphère terrestre et l'imagination des observateurs avaient trompé tout le monde</a:t>
            </a:r>
            <a:r>
              <a:rPr lang="fr-FR" dirty="0" smtClean="0"/>
              <a:t>.</a:t>
            </a:r>
          </a:p>
          <a:p>
            <a:pPr algn="just"/>
            <a:r>
              <a:rPr lang="fr-FR" dirty="0"/>
              <a:t>Les scientifiques ne sont pas tous d’accord </a:t>
            </a:r>
            <a:r>
              <a:rPr lang="fr-FR" dirty="0" smtClean="0"/>
              <a:t>sur la </a:t>
            </a:r>
            <a:r>
              <a:rPr lang="fr-FR" dirty="0"/>
              <a:t>définition de la vie. De la faculté de se reproduire à celle de respirer, de manger et de rejeter des déchets en passant par la réunion de molécules complexes, plusieurs propositions ont été avancées. Contentons-nous ici d'appeler vie ce que nous observons sur Terre. A priori, nous pourrions penser que la Terre n'a rien de particulier et que ce qui s'est passé ici a dû se produire en de multiples endroits. L'immensité de l'univers, la présence de milliers de milliards de  galaxies comme la nôtre et de centaines de milliards d'étoiles dans notre Galaxie nous conduisent à imaginer que la vie doit pulluler. Mais seules des preuves irréfutables nous permettront de l'affirmer. La seule attitude raisonnable est de procéder par étapes, en cherchant d'abord ce qui se passe dans notre système solaire, puis autour des étoiles les plus proches. </a:t>
            </a:r>
          </a:p>
        </p:txBody>
      </p:sp>
    </p:spTree>
    <p:extLst>
      <p:ext uri="{BB962C8B-B14F-4D97-AF65-F5344CB8AC3E}">
        <p14:creationId xmlns:p14="http://schemas.microsoft.com/office/powerpoint/2010/main" val="30760632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08200" y="762000"/>
            <a:ext cx="7531100" cy="558800"/>
          </a:xfrm>
        </p:spPr>
        <p:txBody>
          <a:bodyPr>
            <a:normAutofit fontScale="90000"/>
          </a:bodyPr>
          <a:lstStyle/>
          <a:p>
            <a:r>
              <a:rPr lang="fr-FR" dirty="0" smtClean="0"/>
              <a:t>Les idées à retenir dans le résumé:</a:t>
            </a:r>
            <a:endParaRPr lang="fr-FR" dirty="0"/>
          </a:p>
        </p:txBody>
      </p:sp>
      <p:sp>
        <p:nvSpPr>
          <p:cNvPr id="3" name="Espace réservé du contenu 2"/>
          <p:cNvSpPr>
            <a:spLocks noGrp="1"/>
          </p:cNvSpPr>
          <p:nvPr>
            <p:ph idx="1"/>
          </p:nvPr>
        </p:nvSpPr>
        <p:spPr>
          <a:xfrm>
            <a:off x="406400" y="1790700"/>
            <a:ext cx="11290300" cy="4711700"/>
          </a:xfrm>
        </p:spPr>
        <p:txBody>
          <a:bodyPr/>
          <a:lstStyle/>
          <a:p>
            <a:pPr algn="just"/>
            <a:r>
              <a:rPr lang="fr-FR" dirty="0" smtClean="0"/>
              <a:t>Lors de votre lecture de cette partie vous devez remarquer que l’idée parlant de la planète Mars et des mythes des martiens est un exemple qui dit implicitement le doute encore dévoilé concernant l’existence des extraterrestres.</a:t>
            </a:r>
          </a:p>
          <a:p>
            <a:pPr algn="just"/>
            <a:r>
              <a:rPr lang="fr-FR" dirty="0" smtClean="0"/>
              <a:t>En fait, vu ce constat de la présence des canaux sur Mars, plusieurs scientifiques ont suggéré l’existence des martiens mais d'autres chercheurs continuent encore leur refus de l’idée et se mettent d’accord enfin que pour affirmer l’existence des extraterrestres, il faut obligatoirement observer les mêmes traces de vie sur terre (respirer, manger rejeter des déchets…). Donc il faut garder comme idées essentielles dans le résumé:</a:t>
            </a:r>
          </a:p>
          <a:p>
            <a:pPr algn="just"/>
            <a:r>
              <a:rPr lang="fr-FR" dirty="0" smtClean="0">
                <a:sym typeface="Symbol" panose="05050102010706020507" pitchFamily="18" charset="2"/>
              </a:rPr>
              <a:t>En l’absence d’une preuve irréfutable d’une vie extraterrestre -similaire à celle vécue sur terre- et face à une immensité démesurée (vertigineuse) du cosmos (de l’univers), les astronomes doivent faire preuve de plus de vigilance et de minutie lors de leurs recherches.</a:t>
            </a:r>
            <a:endParaRPr lang="fr-FR" dirty="0"/>
          </a:p>
        </p:txBody>
      </p:sp>
    </p:spTree>
    <p:extLst>
      <p:ext uri="{BB962C8B-B14F-4D97-AF65-F5344CB8AC3E}">
        <p14:creationId xmlns:p14="http://schemas.microsoft.com/office/powerpoint/2010/main" val="414777335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36430" y="1014896"/>
            <a:ext cx="10151165" cy="5117175"/>
          </a:xfrm>
        </p:spPr>
        <p:txBody>
          <a:bodyPr>
            <a:normAutofit lnSpcReduction="10000"/>
          </a:bodyPr>
          <a:lstStyle/>
          <a:p>
            <a:pPr algn="just"/>
            <a:r>
              <a:rPr lang="fr-FR" dirty="0"/>
              <a:t>En 1950, Enrico Fermi a posé la question suivante : « Si les extraterrestres existent, où sont-ils et pourquoi n 'avons-nous jamais vu de traces d'une vie intelligente extraterrestre, par exemple sous forme de sondes ou de messages radio ? »  </a:t>
            </a:r>
            <a:r>
              <a:rPr lang="fr-FR" dirty="0" smtClean="0">
                <a:sym typeface="Symbol" panose="05050102010706020507" pitchFamily="18" charset="2"/>
              </a:rPr>
              <a:t>…</a:t>
            </a:r>
            <a:endParaRPr lang="fr-FR" dirty="0"/>
          </a:p>
          <a:p>
            <a:pPr algn="just"/>
            <a:r>
              <a:rPr lang="fr-FR" dirty="0"/>
              <a:t>Plusieurs réponses, autres que l'absence d'entités extraterrestres, sont possibles : a) ces civilisations existent, mais nous ne pouvons pas les observer ; b) la communication est impossible pour des raisons techniques ; c) toute civilisation avancée est vouée à s'autodétruire dès qu'elle en a les moyens ; d) les civilisations humaines sont le résultat d'une conjonction de phénomènes si rares qu'elles sont très peu nombreuses dans la Galaxie et que la plus proche est trop éloignée pour communiquer ; e) la technologie des ondes radio est inadaptée à la détection de mondes extraterrestres ; f) nous sommes si peu intéressants que personne n'a jugé utile de nous rendre visite ; </a:t>
            </a:r>
            <a:r>
              <a:rPr lang="fr-FR" dirty="0" smtClean="0"/>
              <a:t>etc. </a:t>
            </a:r>
            <a:r>
              <a:rPr lang="fr-FR" dirty="0" smtClean="0">
                <a:sym typeface="Symbol" panose="05050102010706020507" pitchFamily="18" charset="2"/>
              </a:rPr>
              <a:t>…</a:t>
            </a:r>
            <a:r>
              <a:rPr lang="fr-FR" dirty="0" smtClean="0"/>
              <a:t> </a:t>
            </a:r>
            <a:endParaRPr lang="fr-FR" dirty="0"/>
          </a:p>
          <a:p>
            <a:pPr algn="just"/>
            <a:r>
              <a:rPr lang="fr-FR" dirty="0"/>
              <a:t>Nous devons prendre conscience que nous sommes à l'aube d'un bouleversement profond aussi bien sur le plan des idées que sur celui des applications pratiques. II serait souhaitable que les scientifiques soient un peu plus présents dans la société et surtout que la nature de la démarche scientifique soit comprise par les citoyens, les hommes politiques et les dirigeants du monde de l'économie et de la finance. N'oublions pas que la recherche, l'éducation et la culture sont la meilleure réponse aux menaces contemporaines (intolérance, soucis écologiques, violence, chômage, </a:t>
            </a:r>
            <a:r>
              <a:rPr lang="fr-FR" dirty="0" smtClean="0"/>
              <a:t>etc.) </a:t>
            </a:r>
            <a:r>
              <a:rPr lang="fr-FR" dirty="0"/>
              <a:t>!</a:t>
            </a:r>
          </a:p>
          <a:p>
            <a:pPr marL="0" indent="0" algn="r">
              <a:buNone/>
            </a:pPr>
            <a:r>
              <a:rPr lang="fr-FR" i="1" u="sng" dirty="0"/>
              <a:t>Le Nouvel Observateur, (Hors-Série n 0 72-janv/</a:t>
            </a:r>
            <a:r>
              <a:rPr lang="fr-FR" i="1" u="sng" dirty="0" err="1"/>
              <a:t>fev</a:t>
            </a:r>
            <a:r>
              <a:rPr lang="fr-FR" i="1" u="sng" dirty="0"/>
              <a:t> 2011)</a:t>
            </a:r>
          </a:p>
          <a:p>
            <a:pPr algn="just"/>
            <a:endParaRPr lang="fr-FR" dirty="0"/>
          </a:p>
        </p:txBody>
      </p:sp>
    </p:spTree>
    <p:extLst>
      <p:ext uri="{BB962C8B-B14F-4D97-AF65-F5344CB8AC3E}">
        <p14:creationId xmlns:p14="http://schemas.microsoft.com/office/powerpoint/2010/main" val="30601484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0500" y="1397000"/>
            <a:ext cx="11531600" cy="5359400"/>
          </a:xfrm>
        </p:spPr>
        <p:txBody>
          <a:bodyPr/>
          <a:lstStyle/>
          <a:p>
            <a:pPr algn="just"/>
            <a:r>
              <a:rPr lang="fr-FR" dirty="0" smtClean="0"/>
              <a:t>Dans cette partie, vous devez remarquer l’insertion d’une citation, une date et l’accumulation des idées sous forme de tirets  à lire puis à résumer</a:t>
            </a:r>
            <a:r>
              <a:rPr lang="fr-FR" dirty="0" smtClean="0">
                <a:sym typeface="Symbol" panose="05050102010706020507" pitchFamily="18" charset="2"/>
              </a:rPr>
              <a:t> D’abord il faut savoir que quelque soit le style que vous aurez dans les textes proposés, vous êtes sensés rédiger tout un résumé cohérent dont les idées seront correctement liées (cette remarque se rapporte aux idées dites sous forme de tirets où comme dans le texte: a)…..b)…..c)…..d)……e)…….f)……..).</a:t>
            </a:r>
          </a:p>
          <a:p>
            <a:pPr algn="just"/>
            <a:r>
              <a:rPr lang="fr-FR" dirty="0" smtClean="0">
                <a:sym typeface="Symbol" panose="05050102010706020507" pitchFamily="18" charset="2"/>
              </a:rPr>
              <a:t>Concernant la date, elle n’est pas si importante puisqu’elle ne dit pas l’évènement de tout le texte.</a:t>
            </a:r>
          </a:p>
          <a:p>
            <a:pPr algn="just"/>
            <a:r>
              <a:rPr lang="fr-FR" dirty="0" smtClean="0">
                <a:sym typeface="Symbol" panose="05050102010706020507" pitchFamily="18" charset="2"/>
              </a:rPr>
              <a:t>Pour la citation, il faut la lire et la reformuler si elle reprend un argument. Et dans ce texte, la citation rappelle les questions du début mais elle recèle plutôt une visée explicative dans la mesure où elle sera suivie par des réponses à la question initiale: s’il y’a des extraterrestres, où sont-ils? Et pourquoi nous sommes encore incapables de les trouver?</a:t>
            </a:r>
          </a:p>
          <a:p>
            <a:pPr algn="just"/>
            <a:r>
              <a:rPr lang="fr-FR" dirty="0" smtClean="0">
                <a:sym typeface="Symbol" panose="05050102010706020507" pitchFamily="18" charset="2"/>
              </a:rPr>
              <a:t>Donc ce que nous allons garder dans le résumé:</a:t>
            </a:r>
          </a:p>
          <a:p>
            <a:pPr algn="just"/>
            <a:r>
              <a:rPr lang="fr-FR" dirty="0" smtClean="0">
                <a:sym typeface="Symbol" panose="05050102010706020507" pitchFamily="18" charset="2"/>
              </a:rPr>
              <a:t> Quant à l’inexistence notoire des extraterrestres, les causes reviennent essentiellement à des problèmes de communication et une inadéquation technique à détecter encore ce monde, au-delà de la terre.</a:t>
            </a:r>
          </a:p>
          <a:p>
            <a:pPr algn="just"/>
            <a:r>
              <a:rPr lang="fr-FR" dirty="0" smtClean="0">
                <a:sym typeface="Symbol" panose="05050102010706020507" pitchFamily="18" charset="2"/>
              </a:rPr>
              <a:t>Pour le dernier paragraphe, comme vous remarquez, le sens des idées semble loin de ce qui précède.  Alors, on peut lier </a:t>
            </a:r>
          </a:p>
          <a:p>
            <a:pPr marL="0" indent="0" algn="just">
              <a:buNone/>
            </a:pPr>
            <a:r>
              <a:rPr lang="fr-FR" dirty="0" smtClean="0">
                <a:sym typeface="Symbol" panose="05050102010706020507" pitchFamily="18" charset="2"/>
              </a:rPr>
              <a:t>avec : Reste que ou Du reste pour enchainer. Ensuite, on reformule par:</a:t>
            </a:r>
          </a:p>
          <a:p>
            <a:pPr marL="0" indent="0" algn="just">
              <a:buNone/>
            </a:pPr>
            <a:r>
              <a:rPr lang="fr-FR" dirty="0" smtClean="0">
                <a:sym typeface="Symbol" panose="05050102010706020507" pitchFamily="18" charset="2"/>
              </a:rPr>
              <a:t>  Les scientifiques sont appelés à guider leurs recherches vers le bonheur humain tout en sollicitant à remédier aux problèmes sociaux.</a:t>
            </a:r>
          </a:p>
          <a:p>
            <a:pPr algn="just"/>
            <a:endParaRPr lang="fr-FR" dirty="0"/>
          </a:p>
        </p:txBody>
      </p:sp>
      <p:sp>
        <p:nvSpPr>
          <p:cNvPr id="4" name="ZoneTexte 3"/>
          <p:cNvSpPr txBox="1"/>
          <p:nvPr/>
        </p:nvSpPr>
        <p:spPr>
          <a:xfrm>
            <a:off x="2565400" y="558800"/>
            <a:ext cx="6552000" cy="477054"/>
          </a:xfrm>
          <a:prstGeom prst="rect">
            <a:avLst/>
          </a:prstGeom>
          <a:ln w="28575"/>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2500" dirty="0">
                <a:ln>
                  <a:solidFill>
                    <a:schemeClr val="tx1"/>
                  </a:solidFill>
                </a:ln>
                <a:solidFill>
                  <a:schemeClr val="tx1"/>
                </a:solidFill>
                <a:latin typeface="+mj-lt"/>
              </a:rPr>
              <a:t>Les idées à retenir dans le résumé:</a:t>
            </a:r>
          </a:p>
        </p:txBody>
      </p:sp>
    </p:spTree>
    <p:extLst>
      <p:ext uri="{BB962C8B-B14F-4D97-AF65-F5344CB8AC3E}">
        <p14:creationId xmlns:p14="http://schemas.microsoft.com/office/powerpoint/2010/main" val="183168686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Résumé possible:</a:t>
            </a:r>
            <a:endParaRPr lang="fr-FR" dirty="0"/>
          </a:p>
        </p:txBody>
      </p:sp>
      <p:sp>
        <p:nvSpPr>
          <p:cNvPr id="3" name="Espace réservé du contenu 2"/>
          <p:cNvSpPr>
            <a:spLocks noGrp="1"/>
          </p:cNvSpPr>
          <p:nvPr>
            <p:ph idx="1"/>
          </p:nvPr>
        </p:nvSpPr>
        <p:spPr>
          <a:xfrm>
            <a:off x="660400" y="2638044"/>
            <a:ext cx="11112500" cy="3610356"/>
          </a:xfrm>
        </p:spPr>
        <p:txBody>
          <a:bodyPr>
            <a:normAutofit lnSpcReduction="10000"/>
          </a:bodyPr>
          <a:lstStyle/>
          <a:p>
            <a:pPr algn="just"/>
            <a:r>
              <a:rPr lang="fr-FR" dirty="0" smtClean="0"/>
              <a:t>La possibilité de l’existence des extraterrestres bouleverse l’esprit humain et le sollicite toujours à se </a:t>
            </a:r>
            <a:r>
              <a:rPr lang="fr-FR" dirty="0" smtClean="0"/>
              <a:t>demander:Y’a </a:t>
            </a:r>
            <a:r>
              <a:rPr lang="fr-FR" dirty="0" smtClean="0"/>
              <a:t>t-il des créatures au-delà de la terre?</a:t>
            </a:r>
          </a:p>
          <a:p>
            <a:pPr algn="just"/>
            <a:r>
              <a:rPr lang="fr-FR" dirty="0" smtClean="0"/>
              <a:t>En l’absence de toute preuve, les avancées astronomiques demeurent  incessantes et confèrent encore à ces </a:t>
            </a:r>
            <a:r>
              <a:rPr lang="fr-FR" dirty="0" smtClean="0"/>
              <a:t>êtres</a:t>
            </a:r>
            <a:r>
              <a:rPr lang="fr-FR" dirty="0" smtClean="0"/>
              <a:t> </a:t>
            </a:r>
            <a:r>
              <a:rPr lang="fr-FR" dirty="0" smtClean="0"/>
              <a:t>une dimension mythique, dont </a:t>
            </a:r>
            <a:r>
              <a:rPr lang="fr-FR" dirty="0" smtClean="0"/>
              <a:t>leurs images sont désormais</a:t>
            </a:r>
            <a:r>
              <a:rPr lang="fr-FR" dirty="0" smtClean="0"/>
              <a:t> inspirés</a:t>
            </a:r>
            <a:r>
              <a:rPr lang="fr-FR" dirty="0" smtClean="0"/>
              <a:t> </a:t>
            </a:r>
            <a:r>
              <a:rPr lang="fr-FR" dirty="0" smtClean="0"/>
              <a:t>des romans de science-fiction.</a:t>
            </a:r>
          </a:p>
          <a:p>
            <a:pPr algn="just"/>
            <a:r>
              <a:rPr lang="fr-FR" dirty="0" smtClean="0"/>
              <a:t>De même,  devant tous les constats, rien que des traces de vie similaires à celles vécues sur terre entérinent la présence </a:t>
            </a:r>
            <a:r>
              <a:rPr lang="fr-FR" dirty="0" smtClean="0"/>
              <a:t>des extraterrestres. Et face à cet univers démesurément immense, les astronomes doivent dévoiler plus de vigilance et de minutie dans leurs recherches.</a:t>
            </a:r>
            <a:endParaRPr lang="fr-FR" dirty="0" smtClean="0"/>
          </a:p>
          <a:p>
            <a:pPr algn="just"/>
            <a:r>
              <a:rPr lang="fr-FR" dirty="0" smtClean="0"/>
              <a:t>Mais, quant </a:t>
            </a:r>
            <a:r>
              <a:rPr lang="fr-FR" dirty="0" smtClean="0"/>
              <a:t>à l’inexistence de ces créatures; </a:t>
            </a:r>
            <a:r>
              <a:rPr lang="fr-FR" dirty="0" smtClean="0"/>
              <a:t>elle s’explique encore par une inaptitude communicationnelle et une inadéquation technique. Du reste, gage du </a:t>
            </a:r>
            <a:r>
              <a:rPr lang="fr-FR" dirty="0" smtClean="0"/>
              <a:t>bonheur humain, toue recherche scientifique doit être un remède aux maux sociaux.</a:t>
            </a:r>
          </a:p>
          <a:p>
            <a:pPr algn="just"/>
            <a:r>
              <a:rPr lang="fr-FR" dirty="0"/>
              <a:t> </a:t>
            </a:r>
            <a:r>
              <a:rPr lang="fr-FR" dirty="0" smtClean="0"/>
              <a:t>                                                                                                                                 (139 mots)</a:t>
            </a:r>
            <a:endParaRPr lang="fr-FR" dirty="0" smtClean="0"/>
          </a:p>
          <a:p>
            <a:pPr algn="just"/>
            <a:endParaRPr lang="fr-FR" dirty="0"/>
          </a:p>
        </p:txBody>
      </p:sp>
    </p:spTree>
    <p:extLst>
      <p:ext uri="{BB962C8B-B14F-4D97-AF65-F5344CB8AC3E}">
        <p14:creationId xmlns:p14="http://schemas.microsoft.com/office/powerpoint/2010/main" val="340528209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8000" y="697992"/>
            <a:ext cx="11252200" cy="673608"/>
          </a:xfrm>
        </p:spPr>
        <p:txBody>
          <a:bodyPr>
            <a:normAutofit fontScale="90000"/>
          </a:bodyPr>
          <a:lstStyle/>
          <a:p>
            <a:r>
              <a:rPr lang="fr-FR" dirty="0" smtClean="0"/>
              <a:t>Résumé proposé par le jury:</a:t>
            </a:r>
            <a:endParaRPr lang="fr-FR" dirty="0"/>
          </a:p>
        </p:txBody>
      </p:sp>
      <p:sp>
        <p:nvSpPr>
          <p:cNvPr id="3" name="Espace réservé du contenu 2"/>
          <p:cNvSpPr>
            <a:spLocks noGrp="1"/>
          </p:cNvSpPr>
          <p:nvPr>
            <p:ph idx="1"/>
          </p:nvPr>
        </p:nvSpPr>
        <p:spPr>
          <a:xfrm>
            <a:off x="800100" y="2146300"/>
            <a:ext cx="10071100" cy="3911600"/>
          </a:xfrm>
        </p:spPr>
        <p:txBody>
          <a:bodyPr>
            <a:normAutofit lnSpcReduction="10000"/>
          </a:bodyPr>
          <a:lstStyle/>
          <a:p>
            <a:r>
              <a:rPr lang="fr-FR" dirty="0" smtClean="0"/>
              <a:t>Nourri </a:t>
            </a:r>
            <a:r>
              <a:rPr lang="fr-FR" dirty="0"/>
              <a:t>par des contes romanesques ou par d'incessantes recherches scientifiques, l'homme s'est toujours posé des questions sur une éventuelle vie extraterrestre.</a:t>
            </a:r>
          </a:p>
          <a:p>
            <a:r>
              <a:rPr lang="fr-FR" dirty="0"/>
              <a:t>L'immensité vertigineuse du cosmos pousse les astronomes à faire preuve de prudence en commençant par l'extrapolation de notre système solaire.</a:t>
            </a:r>
          </a:p>
          <a:p>
            <a:r>
              <a:rPr lang="fr-FR" dirty="0"/>
              <a:t>On se demande toutefois pourquoi nous n'avons jamais rencontré de civilisations extraterrestres, malgré nos considérables progrès scientifiques.</a:t>
            </a:r>
          </a:p>
          <a:p>
            <a:r>
              <a:rPr lang="fr-FR" dirty="0"/>
              <a:t>Plusieurs hypothèses sont émises à ce propos, allant de l'inadéquation de nos techniques utilisées au manque de disposition de communication.</a:t>
            </a:r>
          </a:p>
          <a:p>
            <a:r>
              <a:rPr lang="fr-FR" dirty="0"/>
              <a:t>Reste que toute recherche scientifique doit illuminer les citoyens du monde et que, tout comme la culture et l'éducation, elle doit contribuer au bonheur de l'humanité. Une vraie démarche scientifique, claire et déontologique s'impose.</a:t>
            </a:r>
          </a:p>
          <a:p>
            <a:pPr marL="0" indent="0" algn="r">
              <a:buNone/>
            </a:pPr>
            <a:r>
              <a:rPr lang="fr-FR" dirty="0"/>
              <a:t>(123 mots)</a:t>
            </a:r>
          </a:p>
          <a:p>
            <a:endParaRPr lang="fr-FR" dirty="0"/>
          </a:p>
        </p:txBody>
      </p:sp>
    </p:spTree>
    <p:extLst>
      <p:ext uri="{BB962C8B-B14F-4D97-AF65-F5344CB8AC3E}">
        <p14:creationId xmlns:p14="http://schemas.microsoft.com/office/powerpoint/2010/main" val="4019610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TM10001115[[fn=Colis]]</Template>
  <TotalTime>358</TotalTime>
  <Words>1848</Words>
  <Application>Microsoft Office PowerPoint</Application>
  <PresentationFormat>Grand écran</PresentationFormat>
  <Paragraphs>53</Paragraphs>
  <Slides>10</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10</vt:i4>
      </vt:variant>
    </vt:vector>
  </HeadingPairs>
  <TitlesOfParts>
    <vt:vector size="15" baseType="lpstr">
      <vt:lpstr>Arial</vt:lpstr>
      <vt:lpstr>Gill Sans MT</vt:lpstr>
      <vt:lpstr>Symbol</vt:lpstr>
      <vt:lpstr>Wingdings</vt:lpstr>
      <vt:lpstr>Parcel</vt:lpstr>
      <vt:lpstr>IPEIB</vt:lpstr>
      <vt:lpstr>Concours Toutes Options    Epreuve de Français:  </vt:lpstr>
      <vt:lpstr>Présentation PowerPoint</vt:lpstr>
      <vt:lpstr>Les idées à retenir dans le résumé:</vt:lpstr>
      <vt:lpstr>Présentation PowerPoint</vt:lpstr>
      <vt:lpstr>Les idées à retenir dans le résumé:</vt:lpstr>
      <vt:lpstr>Présentation PowerPoint</vt:lpstr>
      <vt:lpstr>Présentation PowerPoint</vt:lpstr>
      <vt:lpstr>Résumé possible:</vt:lpstr>
      <vt:lpstr>Résumé proposé par le jury: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 Windows</dc:creator>
  <cp:lastModifiedBy>Utilisateur Windows</cp:lastModifiedBy>
  <cp:revision>37</cp:revision>
  <dcterms:created xsi:type="dcterms:W3CDTF">2021-05-14T13:38:59Z</dcterms:created>
  <dcterms:modified xsi:type="dcterms:W3CDTF">2021-05-22T18:42:34Z</dcterms:modified>
</cp:coreProperties>
</file>